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8" r:id="rId4"/>
    <p:sldId id="264" r:id="rId5"/>
    <p:sldId id="260" r:id="rId6"/>
    <p:sldId id="261" r:id="rId7"/>
    <p:sldId id="262" r:id="rId8"/>
    <p:sldId id="265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5pPr>
    <a:lvl6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6pPr>
    <a:lvl7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7pPr>
    <a:lvl8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8pPr>
    <a:lvl9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74" userDrawn="1">
          <p15:clr>
            <a:srgbClr val="A4A3A4"/>
          </p15:clr>
        </p15:guide>
        <p15:guide id="2" pos="513" userDrawn="1">
          <p15:clr>
            <a:srgbClr val="A4A3A4"/>
          </p15:clr>
        </p15:guide>
        <p15:guide id="3" orient="horz" pos="1077" userDrawn="1">
          <p15:clr>
            <a:srgbClr val="A4A3A4"/>
          </p15:clr>
        </p15:guide>
        <p15:guide id="4" orient="horz" pos="7699" userDrawn="1">
          <p15:clr>
            <a:srgbClr val="A4A3A4"/>
          </p15:clr>
        </p15:guide>
        <p15:guide id="5" pos="7499" userDrawn="1">
          <p15:clr>
            <a:srgbClr val="A4A3A4"/>
          </p15:clr>
        </p15:guide>
        <p15:guide id="6" pos="7793" userDrawn="1">
          <p15:clr>
            <a:srgbClr val="A4A3A4"/>
          </p15:clr>
        </p15:guide>
        <p15:guide id="7" pos="1480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FC7C3F-6318-154D-9C04-A2CA0875AB89}" name="Jonas Krause" initials="JK" userId="0681b2215771563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D2D8"/>
          </a:solidFill>
        </a:fill>
      </a:tcStyle>
    </a:wholeTbl>
    <a:band2H>
      <a:tcTxStyle/>
      <a:tcStyle>
        <a:tcBdr/>
        <a:fill>
          <a:solidFill>
            <a:srgbClr val="E7EAEC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247" autoAdjust="0"/>
  </p:normalViewPr>
  <p:slideViewPr>
    <p:cSldViewPr snapToGrid="0" snapToObjects="1" showGuides="1">
      <p:cViewPr varScale="1">
        <p:scale>
          <a:sx n="51" d="100"/>
          <a:sy n="51" d="100"/>
        </p:scale>
        <p:origin x="120" y="60"/>
      </p:cViewPr>
      <p:guideLst>
        <p:guide orient="horz" pos="374"/>
        <p:guide pos="513"/>
        <p:guide orient="horz" pos="1077"/>
        <p:guide orient="horz" pos="7699"/>
        <p:guide pos="7499"/>
        <p:guide pos="7793"/>
        <p:guide pos="148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46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Remarks</a:t>
            </a:r>
          </a:p>
          <a:p>
            <a:pPr>
              <a:defRPr sz="2000"/>
            </a:pPr>
            <a:r>
              <a:rPr dirty="0"/>
              <a:t>- Mandatory: Presentation title, presentation structure, name &amp; affiliation</a:t>
            </a:r>
          </a:p>
          <a:p>
            <a:pPr>
              <a:defRPr sz="2000"/>
            </a:pPr>
            <a:r>
              <a:rPr dirty="0"/>
              <a:t>- Title photo can be replaced by another that fits to the presentation (if no appropriate photo is available, go with this one)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one picture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is to be placed preferably on the left hand side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should be framed and have a small shadow (use features of the presentation tool, but make sure to use the same properties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text goes on the right hand side 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</p:txBody>
      </p:sp>
    </p:spTree>
    <p:extLst>
      <p:ext uri="{BB962C8B-B14F-4D97-AF65-F5344CB8AC3E}">
        <p14:creationId xmlns:p14="http://schemas.microsoft.com/office/powerpoint/2010/main" val="119109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one picture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is to be placed preferably on the left hand side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should be framed and have a small shadow (use features of the presentation tool, but make sure to use the same properties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text goes on the right hand side 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one picture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is to be placed preferably on the left hand side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picture should be framed and have a small shadow (use features of the presentation tool, but make sure to use the same properties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text goes on the right hand side 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</p:txBody>
      </p:sp>
    </p:spTree>
    <p:extLst>
      <p:ext uri="{BB962C8B-B14F-4D97-AF65-F5344CB8AC3E}">
        <p14:creationId xmlns:p14="http://schemas.microsoft.com/office/powerpoint/2010/main" val="1470620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rPr dirty="0"/>
              <a:t>Slide with text in two columns</a:t>
            </a:r>
          </a:p>
          <a:p>
            <a:pPr>
              <a:defRPr sz="2000"/>
            </a:pPr>
            <a:r>
              <a:rPr dirty="0"/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Slide is to be built from bottom to top - start with aligning content and pictures at the bottom reference line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rPr dirty="0"/>
              <a:t>titles for bullet points: Helvetica 40 pts (or larger, </a:t>
            </a:r>
            <a:r>
              <a:rPr dirty="0" err="1"/>
              <a:t>approx</a:t>
            </a:r>
            <a:r>
              <a:rPr dirty="0"/>
              <a:t> 10pts larger than normal text, but use the same font size on all slides) - titles for bullet points are optional</a:t>
            </a:r>
          </a:p>
          <a:p>
            <a:pPr>
              <a:defRPr sz="2000"/>
            </a:pPr>
            <a:endParaRPr dirty="0"/>
          </a:p>
          <a:p>
            <a:pPr>
              <a:defRPr sz="2000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text in one column (usually not a good idea)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text in one column (usually not a good idea)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758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Slide with text in one column (usually not a good idea)</a:t>
            </a:r>
          </a:p>
          <a:p>
            <a:pPr>
              <a:defRPr sz="2000"/>
            </a:pPr>
            <a:r>
              <a:t>Remarks:</a:t>
            </a:r>
          </a:p>
          <a:p>
            <a:pPr marL="200526" indent="-200526">
              <a:buSzPct val="100000"/>
              <a:buChar char="-"/>
              <a:defRPr sz="2000"/>
            </a:pPr>
            <a:r>
              <a:t>Reference lines are like red lines - they must not be crossed (only in some exceptional cases like for pictures with oversize)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is to be built from bottom to top - start with aligning content and pictures at the bottom reference line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title: Helvetica, 45 pt, bold, uppercase (mandatory)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Slide sub-title: Helvetica, 45 pt, uppercase (optional)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normal text in bullet points:  Helvetica 30 pts (or larger, but use the same font size on all slides)</a:t>
            </a:r>
          </a:p>
          <a:p>
            <a:pPr marL="200526" indent="-200526">
              <a:buSzPct val="100000"/>
              <a:buChar char="-"/>
              <a:defRPr sz="2000"/>
            </a:pPr>
            <a:r>
              <a:t>titles for bullet points: Helvetica 40 pts (or larger, approx 10pts larger than normal text, but use the same font size on all slides) - titles for bullet points are optional</a:t>
            </a:r>
          </a:p>
          <a:p>
            <a:pPr>
              <a:defRPr sz="2000"/>
            </a:pPr>
            <a:endParaRPr/>
          </a:p>
          <a:p>
            <a:pPr>
              <a:defRPr sz="20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99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-82550"/>
            <a:ext cx="24422100" cy="18449152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6154400" y="12712700"/>
            <a:ext cx="4267200" cy="7366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" descr="Bil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12789030"/>
            <a:ext cx="627094" cy="4915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07643" y="12748651"/>
            <a:ext cx="589607" cy="546895"/>
          </a:xfrm>
          <a:prstGeom prst="rect">
            <a:avLst/>
          </a:prstGeom>
          <a:ln w="12700">
            <a:miter lim="400000"/>
          </a:ln>
        </p:spPr>
        <p:txBody>
          <a:bodyPr lIns="89296" tIns="89296" rIns="89296" bIns="89296">
            <a:spAutoFit/>
          </a:bodyPr>
          <a:lstStyle>
            <a:lvl1pPr defTabSz="457200">
              <a:defRPr sz="2400" b="1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4" name="Presentation Title | Presenters' names | October 23, 2020"/>
          <p:cNvSpPr txBox="1"/>
          <p:nvPr/>
        </p:nvSpPr>
        <p:spPr>
          <a:xfrm>
            <a:off x="815974" y="12714944"/>
            <a:ext cx="16122651" cy="62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1300480">
              <a:lnSpc>
                <a:spcPts val="3100"/>
              </a:lnSpc>
              <a:defRPr sz="2400" b="1" cap="all">
                <a:solidFill>
                  <a:schemeClr val="accent4"/>
                </a:solidFill>
                <a:uFill>
                  <a:solidFill>
                    <a:schemeClr val="accent1"/>
                  </a:solidFill>
                </a:uFill>
              </a:defRPr>
            </a:lvl1pPr>
          </a:lstStyle>
          <a:p>
            <a:r>
              <a:t>Presentation Title | Presenters' names | October 23, 2020</a:t>
            </a:r>
          </a:p>
        </p:txBody>
      </p:sp>
      <p:pic>
        <p:nvPicPr>
          <p:cNvPr id="5" name="Bild" descr="Bil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2545" y="620424"/>
            <a:ext cx="2010796" cy="112437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eltext"/>
          <p:cNvSpPr txBox="1">
            <a:spLocks noGrp="1"/>
          </p:cNvSpPr>
          <p:nvPr>
            <p:ph type="title"/>
          </p:nvPr>
        </p:nvSpPr>
        <p:spPr>
          <a:xfrm>
            <a:off x="3962400" y="-1"/>
            <a:ext cx="16459200" cy="283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Titeltext</a:t>
            </a:r>
          </a:p>
        </p:txBody>
      </p:sp>
      <p:sp>
        <p:nvSpPr>
          <p:cNvPr id="7" name="Textebene 1…"/>
          <p:cNvSpPr txBox="1">
            <a:spLocks noGrp="1"/>
          </p:cNvSpPr>
          <p:nvPr>
            <p:ph type="body" idx="1"/>
          </p:nvPr>
        </p:nvSpPr>
        <p:spPr>
          <a:xfrm>
            <a:off x="3962400" y="3200400"/>
            <a:ext cx="164592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transition spd="med"/>
  <p:txStyles>
    <p:titleStyle>
      <a:lvl1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ts val="3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solidFill>
            <a:srgbClr val="C50E1F"/>
          </a:solidFill>
          <a:uFill>
            <a:solidFill>
              <a:srgbClr val="C50E1F"/>
            </a:solidFill>
          </a:uFill>
          <a:latin typeface="+mn-lt"/>
          <a:ea typeface="+mn-ea"/>
          <a:cs typeface="+mn-cs"/>
          <a:sym typeface="Arial"/>
        </a:defRPr>
      </a:lvl9pPr>
    </p:titleStyle>
    <p:bodyStyle>
      <a:lvl1pPr marL="342900" marR="0" indent="-3429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865716" marR="0" indent="-325966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1268412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16764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21336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25908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30480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35052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3962400" marR="0" indent="-30480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1pPr>
      <a:lvl2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2pPr>
      <a:lvl3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3pPr>
      <a:lvl4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4pPr>
      <a:lvl5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5pPr>
      <a:lvl6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6pPr>
      <a:lvl7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7pPr>
      <a:lvl8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8pPr>
      <a:lvl9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hteck"/>
          <p:cNvSpPr/>
          <p:nvPr/>
        </p:nvSpPr>
        <p:spPr>
          <a:xfrm>
            <a:off x="-91282" y="8311514"/>
            <a:ext cx="24566564" cy="3966369"/>
          </a:xfrm>
          <a:prstGeom prst="rect">
            <a:avLst/>
          </a:prstGeom>
          <a:solidFill>
            <a:schemeClr val="accent3">
              <a:lumOff val="44000"/>
              <a:alpha val="85072"/>
            </a:schemeClr>
          </a:solidFill>
          <a:ln w="12700">
            <a:miter lim="400000"/>
          </a:ln>
        </p:spPr>
        <p:txBody>
          <a:bodyPr tIns="91439" bIns="91439" anchor="ctr"/>
          <a:lstStyle/>
          <a:p>
            <a:pPr>
              <a:defRPr sz="1800"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54" name="Presentation TITLE (Helvetica 46pt, Bold, Upper)…"/>
          <p:cNvSpPr txBox="1"/>
          <p:nvPr/>
        </p:nvSpPr>
        <p:spPr>
          <a:xfrm>
            <a:off x="757765" y="8639128"/>
            <a:ext cx="19198377" cy="2471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0" tIns="127000" rIns="127000" bIns="127000"/>
          <a:lstStyle/>
          <a:p>
            <a:pPr algn="l">
              <a:spcBef>
                <a:spcPts val="600"/>
              </a:spcBef>
              <a:defRPr sz="4600" b="1" cap="all">
                <a:solidFill>
                  <a:srgbClr val="D22428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Moodle Plugin Für Verifiable Credentials</a:t>
            </a:r>
            <a:endParaRPr dirty="0"/>
          </a:p>
          <a:p>
            <a:pPr algn="l">
              <a:spcBef>
                <a:spcPts val="1200"/>
              </a:spcBef>
              <a:defRPr sz="3200" cap="all">
                <a:solidFill>
                  <a:srgbClr val="D22428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Badges als Sprachnachweise</a:t>
            </a:r>
            <a:endParaRPr dirty="0"/>
          </a:p>
          <a:p>
            <a:pPr algn="l">
              <a:spcBef>
                <a:spcPts val="600"/>
              </a:spcBef>
              <a:defRPr sz="2400">
                <a:solidFill>
                  <a:srgbClr val="D22428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Motivation | Übersicht | Architektur| Ausstellungsprozess</a:t>
            </a:r>
            <a:r>
              <a:rPr dirty="0"/>
              <a:t> | </a:t>
            </a:r>
            <a:r>
              <a:rPr lang="de-DE" dirty="0"/>
              <a:t>Verifizierungsprozess | Demo | Outlook | </a:t>
            </a:r>
            <a:r>
              <a:rPr lang="de-DE" dirty="0" err="1"/>
              <a:t>Refferenzen</a:t>
            </a:r>
            <a:endParaRPr dirty="0"/>
          </a:p>
        </p:txBody>
      </p:sp>
      <p:sp>
        <p:nvSpPr>
          <p:cNvPr id="55" name="Fullnames Presenters | Fachgebiet Service-centric Networking | TU Berlin &amp; Telekom Innovation Laboratories"/>
          <p:cNvSpPr txBox="1"/>
          <p:nvPr/>
        </p:nvSpPr>
        <p:spPr>
          <a:xfrm>
            <a:off x="757765" y="11388780"/>
            <a:ext cx="1600712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7000" tIns="127000" rIns="127000" bIns="127000" anchor="ctr"/>
          <a:lstStyle/>
          <a:p>
            <a:pPr algn="l" defTabSz="1828800">
              <a:lnSpc>
                <a:spcPts val="2400"/>
              </a:lnSpc>
              <a:defRPr sz="2400"/>
            </a:pPr>
            <a:r>
              <a:rPr lang="de-DE" dirty="0"/>
              <a:t>Patrick Herbke, Jonas Krause</a:t>
            </a:r>
            <a:r>
              <a:rPr dirty="0">
                <a:uFill>
                  <a:solidFill>
                    <a:schemeClr val="accent1"/>
                  </a:solidFill>
                </a:uFill>
              </a:rPr>
              <a:t> | </a:t>
            </a:r>
            <a:r>
              <a:rPr dirty="0" err="1">
                <a:uFill>
                  <a:solidFill>
                    <a:schemeClr val="accent1"/>
                  </a:solidFill>
                </a:uFill>
              </a:rPr>
              <a:t>Fachgebiet</a:t>
            </a:r>
            <a:r>
              <a:rPr dirty="0">
                <a:uFill>
                  <a:solidFill>
                    <a:schemeClr val="accent1"/>
                  </a:solidFill>
                </a:uFill>
              </a:rPr>
              <a:t> </a:t>
            </a:r>
            <a:r>
              <a:rPr i="1" dirty="0">
                <a:uFill>
                  <a:solidFill>
                    <a:schemeClr val="accent1"/>
                  </a:solidFill>
                </a:uFill>
              </a:rPr>
              <a:t>Service-centric Networking</a:t>
            </a:r>
            <a:r>
              <a:rPr dirty="0">
                <a:uFill>
                  <a:solidFill>
                    <a:schemeClr val="accent1"/>
                  </a:solidFill>
                </a:uFill>
              </a:rPr>
              <a:t> | TU Berlin &amp; Telekom Innovation Laboratories</a:t>
            </a:r>
          </a:p>
        </p:txBody>
      </p:sp>
      <p:pic>
        <p:nvPicPr>
          <p:cNvPr id="56" name="Bild" descr="Bil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0175" y="11322810"/>
            <a:ext cx="1235304" cy="690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en_tlabs.png" descr="en_tlab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9524" y="11322810"/>
            <a:ext cx="3281016" cy="6907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logo_with_caption.png" descr="logo_with_cap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0759" y="11330747"/>
            <a:ext cx="1465384" cy="674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70" name="5.1 Das Document Object Model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1</a:t>
            </a:r>
            <a:r>
              <a:rPr dirty="0"/>
              <a:t>.1	</a:t>
            </a:r>
            <a:r>
              <a:rPr lang="de-DE" dirty="0"/>
              <a:t>Motivation</a:t>
            </a:r>
            <a:endParaRPr dirty="0"/>
          </a:p>
          <a:p>
            <a:pPr lvl="2" indent="0" algn="l" defTabSz="1016000">
              <a:defRPr sz="4500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A2AFA9-3F21-5492-E142-BB9BA538224F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sp>
        <p:nvSpPr>
          <p:cNvPr id="6" name="Arten von Knoten…">
            <a:extLst>
              <a:ext uri="{FF2B5EF4-FFF2-40B4-BE49-F238E27FC236}">
                <a16:creationId xmlns:a16="http://schemas.microsoft.com/office/drawing/2014/main" id="{8853FF2D-E7B4-439B-A9BF-4E91D2034D63}"/>
              </a:ext>
            </a:extLst>
          </p:cNvPr>
          <p:cNvSpPr txBox="1"/>
          <p:nvPr/>
        </p:nvSpPr>
        <p:spPr>
          <a:xfrm>
            <a:off x="1498426" y="5946128"/>
            <a:ext cx="11182765" cy="286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/>
          <a:p>
            <a:pPr algn="l" defTabSz="457200">
              <a:spcBef>
                <a:spcPts val="300"/>
              </a:spcBef>
              <a:defRPr sz="4000">
                <a:solidFill>
                  <a:srgbClr val="C50E1F"/>
                </a:solidFill>
              </a:defRPr>
            </a:pPr>
            <a:r>
              <a:rPr lang="de-DE" dirty="0"/>
              <a:t>TU Berlin </a:t>
            </a:r>
            <a:r>
              <a:rPr lang="de-DE" dirty="0" err="1"/>
              <a:t>Zems</a:t>
            </a:r>
            <a:endParaRPr lang="de-DE" dirty="0"/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Zentraleinrichtung Moderne Sprachen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Chinesisch, Englisch, Französisch, Italienisch, Portugiesisch, Russisch, Spanisch und Deutsch als Fremdsprache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Stellt Sprachzertifikate aus (PDF)</a:t>
            </a:r>
          </a:p>
        </p:txBody>
      </p:sp>
      <p:pic>
        <p:nvPicPr>
          <p:cNvPr id="4" name="Grafik 3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ED10FE7D-2B9E-86D5-0E89-C5133CD16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999" y="6647658"/>
            <a:ext cx="2374061" cy="1447598"/>
          </a:xfrm>
          <a:prstGeom prst="rect">
            <a:avLst/>
          </a:prstGeom>
        </p:spPr>
      </p:pic>
      <p:pic>
        <p:nvPicPr>
          <p:cNvPr id="7" name="Grafik 6" descr="Ein Bild, das Schrift, Grafiken, Logo, Grafikdesign enthält.&#10;&#10;Automatisch generierte Beschreibung">
            <a:extLst>
              <a:ext uri="{FF2B5EF4-FFF2-40B4-BE49-F238E27FC236}">
                <a16:creationId xmlns:a16="http://schemas.microsoft.com/office/drawing/2014/main" id="{9280C055-5721-4813-6351-9BC503BB6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485" y="3419937"/>
            <a:ext cx="4324269" cy="1106292"/>
          </a:xfrm>
          <a:prstGeom prst="rect">
            <a:avLst/>
          </a:prstGeom>
        </p:spPr>
      </p:pic>
      <p:sp>
        <p:nvSpPr>
          <p:cNvPr id="10" name="Arten von Knoten…">
            <a:extLst>
              <a:ext uri="{FF2B5EF4-FFF2-40B4-BE49-F238E27FC236}">
                <a16:creationId xmlns:a16="http://schemas.microsoft.com/office/drawing/2014/main" id="{A45AE71F-25D3-84F0-944A-4FFCED3A7A7C}"/>
              </a:ext>
            </a:extLst>
          </p:cNvPr>
          <p:cNvSpPr txBox="1"/>
          <p:nvPr/>
        </p:nvSpPr>
        <p:spPr>
          <a:xfrm>
            <a:off x="1498425" y="2788218"/>
            <a:ext cx="11182765" cy="2734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/>
          <a:p>
            <a:pPr algn="l" defTabSz="457200">
              <a:spcBef>
                <a:spcPts val="300"/>
              </a:spcBef>
              <a:defRPr sz="4000">
                <a:solidFill>
                  <a:srgbClr val="C50E1F"/>
                </a:solidFill>
              </a:defRPr>
            </a:pPr>
            <a:r>
              <a:rPr lang="de-DE" dirty="0"/>
              <a:t>Moodle</a:t>
            </a:r>
            <a:endParaRPr dirty="0"/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Open-Source-Plattform für E-Learning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Über 46 Mio. Kurse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Über 250.000 Bildungseinrichtungen </a:t>
            </a:r>
          </a:p>
        </p:txBody>
      </p:sp>
      <p:sp>
        <p:nvSpPr>
          <p:cNvPr id="11" name="Arten von Knoten…">
            <a:extLst>
              <a:ext uri="{FF2B5EF4-FFF2-40B4-BE49-F238E27FC236}">
                <a16:creationId xmlns:a16="http://schemas.microsoft.com/office/drawing/2014/main" id="{1ED60481-B34D-E75F-3E99-807D5D5918CC}"/>
              </a:ext>
            </a:extLst>
          </p:cNvPr>
          <p:cNvSpPr txBox="1"/>
          <p:nvPr/>
        </p:nvSpPr>
        <p:spPr>
          <a:xfrm>
            <a:off x="1498427" y="9491765"/>
            <a:ext cx="11182765" cy="2558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/>
          <a:p>
            <a:pPr algn="l" defTabSz="457200">
              <a:spcBef>
                <a:spcPts val="1200"/>
              </a:spcBef>
              <a:defRPr sz="4000">
                <a:solidFill>
                  <a:srgbClr val="C50E1F"/>
                </a:solidFill>
              </a:defRPr>
            </a:pPr>
            <a:r>
              <a:rPr lang="de-DE" dirty="0"/>
              <a:t>Open Badges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Standard vom World Wide Web </a:t>
            </a:r>
            <a:r>
              <a:rPr lang="de-DE" dirty="0" err="1"/>
              <a:t>Consortium</a:t>
            </a:r>
            <a:r>
              <a:rPr lang="de-DE" dirty="0"/>
              <a:t> (W3C)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Verifiable </a:t>
            </a:r>
            <a:r>
              <a:rPr lang="de-DE" dirty="0" err="1"/>
              <a:t>Credentials</a:t>
            </a:r>
            <a:endParaRPr lang="de-DE" dirty="0"/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Digital signierbare Bildungsnachweise die online erworben wurden </a:t>
            </a:r>
          </a:p>
        </p:txBody>
      </p:sp>
      <p:pic>
        <p:nvPicPr>
          <p:cNvPr id="5" name="Grafik 4" descr="Ein Bild, das Logo, Schrift, Grafiken, Electric Blue (Farbe) enthält.&#10;&#10;Automatisch generierte Beschreibung">
            <a:extLst>
              <a:ext uri="{FF2B5EF4-FFF2-40B4-BE49-F238E27FC236}">
                <a16:creationId xmlns:a16="http://schemas.microsoft.com/office/drawing/2014/main" id="{C8A26A10-2459-4D58-EF2B-588262EFF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2988" y="10100317"/>
            <a:ext cx="4171265" cy="110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108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69" name="Arten von Knoten…"/>
          <p:cNvSpPr txBox="1"/>
          <p:nvPr/>
        </p:nvSpPr>
        <p:spPr>
          <a:xfrm>
            <a:off x="12350456" y="2977351"/>
            <a:ext cx="11182765" cy="9292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b"/>
          <a:lstStyle/>
          <a:p>
            <a:pPr algn="l" defTabSz="457200">
              <a:spcBef>
                <a:spcPts val="300"/>
              </a:spcBef>
              <a:defRPr sz="4000">
                <a:solidFill>
                  <a:srgbClr val="C50E1F"/>
                </a:solidFill>
              </a:defRPr>
            </a:pPr>
            <a:r>
              <a:rPr lang="de-DE" dirty="0"/>
              <a:t>Herausforderung</a:t>
            </a:r>
            <a:endParaRPr dirty="0"/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Ausstellung von vertrauenswürdigen, digitalen Sprachzertifikaten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endParaRPr lang="de-DE" dirty="0"/>
          </a:p>
          <a:p>
            <a:pPr algn="l" defTabSz="457200">
              <a:spcBef>
                <a:spcPts val="1200"/>
              </a:spcBef>
              <a:defRPr sz="4000">
                <a:solidFill>
                  <a:srgbClr val="C50E1F"/>
                </a:solidFill>
              </a:defRPr>
            </a:pPr>
            <a:r>
              <a:rPr lang="de-DE" dirty="0"/>
              <a:t>Ziel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Digitale Sprachnachweise für Studierende als Verifiable </a:t>
            </a:r>
            <a:r>
              <a:rPr lang="de-DE" dirty="0" err="1"/>
              <a:t>Credentials</a:t>
            </a:r>
            <a:endParaRPr lang="de-DE" dirty="0"/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endParaRPr lang="de-DE" sz="4000" dirty="0">
              <a:solidFill>
                <a:srgbClr val="C00000"/>
              </a:solidFill>
            </a:endParaRPr>
          </a:p>
          <a:p>
            <a:pPr algn="l" defTabSz="457200">
              <a:spcBef>
                <a:spcPts val="300"/>
              </a:spcBef>
              <a:buSzPct val="100000"/>
              <a:defRPr sz="3000"/>
            </a:pPr>
            <a:r>
              <a:rPr lang="de-DE" sz="4000" dirty="0">
                <a:solidFill>
                  <a:srgbClr val="C00000"/>
                </a:solidFill>
              </a:rPr>
              <a:t>Lösung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Char char="•"/>
              <a:defRPr sz="3000"/>
            </a:pPr>
            <a:r>
              <a:rPr lang="de-DE" dirty="0"/>
              <a:t>Idee: Integration von </a:t>
            </a:r>
            <a:r>
              <a:rPr lang="de-DE" dirty="0" err="1"/>
              <a:t>Hyperledger</a:t>
            </a:r>
            <a:r>
              <a:rPr lang="de-DE" dirty="0"/>
              <a:t> Indy in E-Learning Plattform Moodle unter Anwendung von Open Badges Standard</a:t>
            </a:r>
          </a:p>
        </p:txBody>
      </p:sp>
      <p:sp>
        <p:nvSpPr>
          <p:cNvPr id="70" name="5.1 Das Document Object Model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1</a:t>
            </a:r>
            <a:r>
              <a:rPr dirty="0"/>
              <a:t>.</a:t>
            </a:r>
            <a:r>
              <a:rPr lang="de-DE" dirty="0"/>
              <a:t>2</a:t>
            </a:r>
            <a:r>
              <a:rPr dirty="0"/>
              <a:t>	</a:t>
            </a:r>
            <a:r>
              <a:rPr lang="de-DE" dirty="0"/>
              <a:t>Übersicht</a:t>
            </a:r>
            <a:endParaRPr dirty="0"/>
          </a:p>
          <a:p>
            <a:pPr lvl="2" indent="0" algn="l" defTabSz="1016000">
              <a:defRPr sz="4500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A2AFA9-3F21-5492-E142-BB9BA538224F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sp>
        <p:nvSpPr>
          <p:cNvPr id="3" name="Rechteck: gefaltete Ecke 2">
            <a:extLst>
              <a:ext uri="{FF2B5EF4-FFF2-40B4-BE49-F238E27FC236}">
                <a16:creationId xmlns:a16="http://schemas.microsoft.com/office/drawing/2014/main" id="{2C462413-8758-D750-7210-0ECEEF56E48D}"/>
              </a:ext>
            </a:extLst>
          </p:cNvPr>
          <p:cNvSpPr/>
          <p:nvPr/>
        </p:nvSpPr>
        <p:spPr>
          <a:xfrm>
            <a:off x="2398142" y="3390603"/>
            <a:ext cx="5676183" cy="8315323"/>
          </a:xfrm>
          <a:prstGeom prst="foldedCorner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Language </a:t>
            </a:r>
            <a:r>
              <a:rPr kumimoji="0" lang="de-DE" sz="3000" b="1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Certificate</a:t>
            </a:r>
            <a:endParaRPr kumimoji="0" lang="de-DE" sz="30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3000" b="1" dirty="0"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English</a:t>
            </a: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 A1</a:t>
            </a:r>
            <a:endParaRPr kumimoji="0" lang="de-DE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3000" b="1" dirty="0">
              <a:latin typeface="+mn-lt"/>
              <a:ea typeface="+mn-ea"/>
              <a:cs typeface="+mn-cs"/>
              <a:sym typeface="Arial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Alice Smith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latin typeface="+mn-lt"/>
                <a:ea typeface="+mn-ea"/>
                <a:cs typeface="+mn-cs"/>
                <a:sym typeface="Arial"/>
              </a:rPr>
              <a:t>Issuance Date: </a:t>
            </a:r>
            <a:r>
              <a:rPr lang="de-DE" sz="3000" b="0" i="0" dirty="0">
                <a:solidFill>
                  <a:srgbClr val="1D1C1D"/>
                </a:solidFill>
                <a:effectLst/>
                <a:latin typeface="+mn-lt"/>
              </a:rPr>
              <a:t>2023-09-22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latin typeface="+mn-lt"/>
                <a:ea typeface="+mn-ea"/>
                <a:cs typeface="+mn-cs"/>
                <a:sym typeface="Arial"/>
              </a:rPr>
              <a:t>Issuer Name: </a:t>
            </a:r>
            <a:r>
              <a:rPr lang="en-US" sz="3000" dirty="0" err="1">
                <a:latin typeface="+mn-lt"/>
                <a:ea typeface="+mn-ea"/>
                <a:cs typeface="+mn-cs"/>
                <a:sym typeface="Arial"/>
              </a:rPr>
              <a:t>Zems</a:t>
            </a:r>
            <a:r>
              <a:rPr lang="en-US" sz="3000" dirty="0">
                <a:latin typeface="+mn-lt"/>
                <a:ea typeface="+mn-ea"/>
                <a:cs typeface="+mn-cs"/>
                <a:sym typeface="Arial"/>
              </a:rPr>
              <a:t> TU Berlin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b="0" i="0" dirty="0">
                <a:solidFill>
                  <a:srgbClr val="1D1C1D"/>
                </a:solidFill>
                <a:effectLst/>
                <a:latin typeface="Slack-Lato"/>
              </a:rPr>
              <a:t>Users are awarded this badge when they complete the following requirement:</a:t>
            </a:r>
            <a:endParaRPr lang="de-DE" sz="3000" dirty="0"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600" dirty="0">
                <a:latin typeface="+mn-lt"/>
                <a:ea typeface="+mn-ea"/>
                <a:cs typeface="+mn-cs"/>
                <a:sym typeface="Arial"/>
              </a:rPr>
              <a:t>…</a:t>
            </a: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2600" dirty="0"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just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47EC62-0DE4-A237-C2CB-F23C9E19CE36}"/>
              </a:ext>
            </a:extLst>
          </p:cNvPr>
          <p:cNvSpPr txBox="1"/>
          <p:nvPr/>
        </p:nvSpPr>
        <p:spPr>
          <a:xfrm>
            <a:off x="2392390" y="11696868"/>
            <a:ext cx="452599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Darstellung eines Sprachzertifikats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70" name="5.1 Das Document Object Model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1</a:t>
            </a:r>
            <a:r>
              <a:rPr dirty="0"/>
              <a:t>.</a:t>
            </a:r>
            <a:r>
              <a:rPr lang="de-DE" dirty="0"/>
              <a:t>3</a:t>
            </a:r>
            <a:r>
              <a:rPr dirty="0"/>
              <a:t>	</a:t>
            </a:r>
            <a:r>
              <a:rPr lang="de-DE" dirty="0"/>
              <a:t>Architektur</a:t>
            </a:r>
            <a:endParaRPr dirty="0"/>
          </a:p>
          <a:p>
            <a:pPr lvl="2" indent="0" algn="l" defTabSz="1016000">
              <a:defRPr sz="4500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A2AFA9-3F21-5492-E142-BB9BA538224F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pic>
        <p:nvPicPr>
          <p:cNvPr id="5" name="Grafik 4" descr="Ein Bild, das Text, Schrift, Logo, Grafiken enthält.&#10;&#10;Automatisch generierte Beschreibung">
            <a:extLst>
              <a:ext uri="{FF2B5EF4-FFF2-40B4-BE49-F238E27FC236}">
                <a16:creationId xmlns:a16="http://schemas.microsoft.com/office/drawing/2014/main" id="{D68C7AA7-402B-56BD-90E0-54C793299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50" y="6806804"/>
            <a:ext cx="1473443" cy="89844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CD55AEF-29C3-3FE5-3C6D-BB543C4C4531}"/>
              </a:ext>
            </a:extLst>
          </p:cNvPr>
          <p:cNvSpPr txBox="1"/>
          <p:nvPr/>
        </p:nvSpPr>
        <p:spPr>
          <a:xfrm>
            <a:off x="4038790" y="6235641"/>
            <a:ext cx="27701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Issuer Agent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134354-F955-3F67-E446-0533874369A4}"/>
              </a:ext>
            </a:extLst>
          </p:cNvPr>
          <p:cNvSpPr txBox="1"/>
          <p:nvPr/>
        </p:nvSpPr>
        <p:spPr>
          <a:xfrm>
            <a:off x="10554809" y="2993365"/>
            <a:ext cx="27701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Holder Agent</a:t>
            </a:r>
          </a:p>
        </p:txBody>
      </p:sp>
      <p:pic>
        <p:nvPicPr>
          <p:cNvPr id="9" name="Grafik 8" descr="Weibliches Profil Silhouette">
            <a:extLst>
              <a:ext uri="{FF2B5EF4-FFF2-40B4-BE49-F238E27FC236}">
                <a16:creationId xmlns:a16="http://schemas.microsoft.com/office/drawing/2014/main" id="{A436E04D-30DB-42D9-5740-7A56CCC00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83253" y="1157930"/>
            <a:ext cx="1998452" cy="1998452"/>
          </a:xfrm>
          <a:prstGeom prst="rect">
            <a:avLst/>
          </a:prstGeom>
        </p:spPr>
      </p:pic>
      <p:pic>
        <p:nvPicPr>
          <p:cNvPr id="11" name="Grafik 10" descr="Ein Bild, das Text, Kreis, Menschliches Gesicht, Vorderseite enthält.&#10;&#10;Automatisch generierte Beschreibung">
            <a:extLst>
              <a:ext uri="{FF2B5EF4-FFF2-40B4-BE49-F238E27FC236}">
                <a16:creationId xmlns:a16="http://schemas.microsoft.com/office/drawing/2014/main" id="{65C10CDB-DE8F-2941-2488-0D6859BD33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097" y="6172593"/>
            <a:ext cx="3092146" cy="309214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3E9D4B2-09D7-7472-90A1-59356F183143}"/>
              </a:ext>
            </a:extLst>
          </p:cNvPr>
          <p:cNvSpPr txBox="1"/>
          <p:nvPr/>
        </p:nvSpPr>
        <p:spPr>
          <a:xfrm>
            <a:off x="17467578" y="6370958"/>
            <a:ext cx="277012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Verifier</a:t>
            </a: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Agent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240A592-2272-3B93-9943-B13F1CF3825B}"/>
              </a:ext>
            </a:extLst>
          </p:cNvPr>
          <p:cNvCxnSpPr>
            <a:cxnSpLocks/>
          </p:cNvCxnSpPr>
          <p:nvPr/>
        </p:nvCxnSpPr>
        <p:spPr>
          <a:xfrm flipV="1">
            <a:off x="7012906" y="4547834"/>
            <a:ext cx="3384608" cy="225897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5A4A84C-2824-5369-B2B2-1E23F1041B86}"/>
              </a:ext>
            </a:extLst>
          </p:cNvPr>
          <p:cNvCxnSpPr>
            <a:cxnSpLocks/>
          </p:cNvCxnSpPr>
          <p:nvPr/>
        </p:nvCxnSpPr>
        <p:spPr>
          <a:xfrm>
            <a:off x="13556804" y="4532557"/>
            <a:ext cx="3910774" cy="2484730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hteck: gefaltete Ecke 26">
            <a:extLst>
              <a:ext uri="{FF2B5EF4-FFF2-40B4-BE49-F238E27FC236}">
                <a16:creationId xmlns:a16="http://schemas.microsoft.com/office/drawing/2014/main" id="{B7AA9EF9-194B-51A1-7D61-1439D5DCD3DA}"/>
              </a:ext>
            </a:extLst>
          </p:cNvPr>
          <p:cNvSpPr/>
          <p:nvPr/>
        </p:nvSpPr>
        <p:spPr>
          <a:xfrm>
            <a:off x="5874519" y="2394765"/>
            <a:ext cx="2643997" cy="2975191"/>
          </a:xfrm>
          <a:prstGeom prst="foldedCorner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Open Badge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3000" b="1" dirty="0"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000" b="1" dirty="0">
                <a:latin typeface="+mn-lt"/>
                <a:ea typeface="+mn-ea"/>
                <a:cs typeface="+mn-cs"/>
                <a:sym typeface="Arial"/>
              </a:rPr>
              <a:t>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…</a:t>
            </a:r>
          </a:p>
        </p:txBody>
      </p:sp>
      <p:sp>
        <p:nvSpPr>
          <p:cNvPr id="28" name="Rechteck: gefaltete Ecke 27">
            <a:extLst>
              <a:ext uri="{FF2B5EF4-FFF2-40B4-BE49-F238E27FC236}">
                <a16:creationId xmlns:a16="http://schemas.microsoft.com/office/drawing/2014/main" id="{0CC15185-1BDB-A8E8-4E47-9D1CBE27AC00}"/>
              </a:ext>
            </a:extLst>
          </p:cNvPr>
          <p:cNvSpPr/>
          <p:nvPr/>
        </p:nvSpPr>
        <p:spPr>
          <a:xfrm>
            <a:off x="15285423" y="2413526"/>
            <a:ext cx="2643997" cy="2926971"/>
          </a:xfrm>
          <a:prstGeom prst="foldedCorner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Proof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sz="3000" b="1" dirty="0">
              <a:latin typeface="+mn-lt"/>
              <a:ea typeface="+mn-ea"/>
              <a:cs typeface="+mn-cs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000" b="1" dirty="0">
                <a:latin typeface="+mn-lt"/>
                <a:ea typeface="+mn-ea"/>
                <a:cs typeface="+mn-cs"/>
                <a:sym typeface="Arial"/>
              </a:rPr>
              <a:t>…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…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A411E76B-DFB0-C67E-F761-3614362B79EB}"/>
              </a:ext>
            </a:extLst>
          </p:cNvPr>
          <p:cNvSpPr txBox="1"/>
          <p:nvPr/>
        </p:nvSpPr>
        <p:spPr>
          <a:xfrm>
            <a:off x="4070098" y="6985086"/>
            <a:ext cx="2770123" cy="1107994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Aries Cloud Agent Python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914EE95-918D-885A-8CD4-3D4659970587}"/>
              </a:ext>
            </a:extLst>
          </p:cNvPr>
          <p:cNvSpPr txBox="1"/>
          <p:nvPr/>
        </p:nvSpPr>
        <p:spPr>
          <a:xfrm>
            <a:off x="13046193" y="5722469"/>
            <a:ext cx="3793097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Proof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Presentation</a:t>
            </a: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50C32E0-6F42-412A-5B24-148989C16A60}"/>
              </a:ext>
            </a:extLst>
          </p:cNvPr>
          <p:cNvSpPr/>
          <p:nvPr/>
        </p:nvSpPr>
        <p:spPr>
          <a:xfrm>
            <a:off x="2715066" y="11341017"/>
            <a:ext cx="19326100" cy="646329"/>
          </a:xfrm>
          <a:prstGeom prst="rect">
            <a:avLst/>
          </a:prstGeom>
          <a:solidFill>
            <a:schemeClr val="accent3">
              <a:lumOff val="44000"/>
            </a:schemeClr>
          </a:solidFill>
          <a:ln w="57150" cap="flat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rPr>
              <a:t>Verifiable Data Registry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100BC2B-1589-556C-9051-7135482503C9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455160" y="8093080"/>
            <a:ext cx="0" cy="3214342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DAA31A7-D12B-410F-9D60-6673732CEBB4}"/>
              </a:ext>
            </a:extLst>
          </p:cNvPr>
          <p:cNvCxnSpPr>
            <a:cxnSpLocks/>
          </p:cNvCxnSpPr>
          <p:nvPr/>
        </p:nvCxnSpPr>
        <p:spPr>
          <a:xfrm>
            <a:off x="19052456" y="8439848"/>
            <a:ext cx="0" cy="2867574"/>
          </a:xfrm>
          <a:prstGeom prst="straightConnector1">
            <a:avLst/>
          </a:prstGeom>
          <a:noFill/>
          <a:ln w="381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63500" dist="254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9E6F4433-AA2B-01C2-366D-E532BD28E9F7}"/>
              </a:ext>
            </a:extLst>
          </p:cNvPr>
          <p:cNvSpPr txBox="1"/>
          <p:nvPr/>
        </p:nvSpPr>
        <p:spPr>
          <a:xfrm>
            <a:off x="5331543" y="9131162"/>
            <a:ext cx="4394498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Creates</a:t>
            </a: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Schema and </a:t>
            </a:r>
            <a:r>
              <a:rPr kumimoji="0" lang="de-DE" sz="3000" b="1" i="0" u="none" strike="noStrike" cap="none" spc="0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Credential</a:t>
            </a: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Definition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F3820369-3797-2A12-CF25-5FA5020476CF}"/>
              </a:ext>
            </a:extLst>
          </p:cNvPr>
          <p:cNvSpPr txBox="1"/>
          <p:nvPr/>
        </p:nvSpPr>
        <p:spPr>
          <a:xfrm>
            <a:off x="17639286" y="7180834"/>
            <a:ext cx="2770123" cy="1107994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Aries Cloud Agent Python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72B736B0-9350-319D-B816-0347DF1E55BE}"/>
              </a:ext>
            </a:extLst>
          </p:cNvPr>
          <p:cNvSpPr txBox="1"/>
          <p:nvPr/>
        </p:nvSpPr>
        <p:spPr>
          <a:xfrm>
            <a:off x="10575438" y="3698804"/>
            <a:ext cx="2770123" cy="1107994"/>
          </a:xfrm>
          <a:prstGeom prst="rect">
            <a:avLst/>
          </a:prstGeom>
          <a:noFill/>
          <a:ln w="571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Aries Cloud Agent Python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C8011B90-9E4F-F906-4FF0-C51F7C12028B}"/>
              </a:ext>
            </a:extLst>
          </p:cNvPr>
          <p:cNvSpPr txBox="1"/>
          <p:nvPr/>
        </p:nvSpPr>
        <p:spPr>
          <a:xfrm>
            <a:off x="11191264" y="4813158"/>
            <a:ext cx="1582431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Alice‘s</a:t>
            </a: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Wallet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6AAFC822-2817-A31E-2047-5D43FDF57C1C}"/>
              </a:ext>
            </a:extLst>
          </p:cNvPr>
          <p:cNvSpPr txBox="1"/>
          <p:nvPr/>
        </p:nvSpPr>
        <p:spPr>
          <a:xfrm>
            <a:off x="7628999" y="5618596"/>
            <a:ext cx="4394498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 err="1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Issues</a:t>
            </a: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via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</a:t>
            </a:r>
            <a:r>
              <a:rPr lang="de-DE" sz="3000" b="1" dirty="0">
                <a:solidFill>
                  <a:schemeClr val="accent4"/>
                </a:solidFill>
              </a:rPr>
              <a:t>Plugin</a:t>
            </a:r>
            <a:r>
              <a:rPr kumimoji="0" lang="de-DE" sz="30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 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A9E10C3D-EB8B-E07F-F970-841AB356958A}"/>
              </a:ext>
            </a:extLst>
          </p:cNvPr>
          <p:cNvSpPr txBox="1"/>
          <p:nvPr/>
        </p:nvSpPr>
        <p:spPr>
          <a:xfrm>
            <a:off x="14730215" y="8961074"/>
            <a:ext cx="4394498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3000" b="1" dirty="0" err="1">
                <a:solidFill>
                  <a:schemeClr val="accent4"/>
                </a:solidFill>
              </a:rPr>
              <a:t>Verification</a:t>
            </a:r>
            <a:r>
              <a:rPr lang="de-DE" sz="3000" b="1" dirty="0">
                <a:solidFill>
                  <a:schemeClr val="accent4"/>
                </a:solidFill>
              </a:rPr>
              <a:t> </a:t>
            </a:r>
            <a:r>
              <a:rPr lang="de-DE" sz="3000" b="1" dirty="0" err="1">
                <a:solidFill>
                  <a:schemeClr val="accent4"/>
                </a:solidFill>
              </a:rPr>
              <a:t>of</a:t>
            </a:r>
            <a:r>
              <a:rPr lang="de-DE" sz="3000" b="1" dirty="0">
                <a:solidFill>
                  <a:schemeClr val="accent4"/>
                </a:solidFill>
              </a:rPr>
              <a:t> </a:t>
            </a:r>
            <a:r>
              <a:rPr lang="de-DE" sz="3000" b="1" dirty="0" err="1">
                <a:solidFill>
                  <a:schemeClr val="accent4"/>
                </a:solidFill>
              </a:rPr>
              <a:t>Signature</a:t>
            </a:r>
            <a:r>
              <a:rPr lang="de-DE" sz="3000" b="1" dirty="0">
                <a:solidFill>
                  <a:schemeClr val="accent4"/>
                </a:solidFill>
              </a:rPr>
              <a:t> and Non-</a:t>
            </a:r>
            <a:r>
              <a:rPr lang="de-DE" sz="3000" b="1" dirty="0" err="1">
                <a:solidFill>
                  <a:schemeClr val="accent4"/>
                </a:solidFill>
              </a:rPr>
              <a:t>Revocation</a:t>
            </a:r>
            <a:endParaRPr kumimoji="0" lang="de-DE" sz="3000" b="1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64" name="Grafik 63" descr="Ein Bild, das Schrift, Grafiken, Logo, Grafikdesign enthält.&#10;&#10;Automatisch generierte Beschreibung">
            <a:extLst>
              <a:ext uri="{FF2B5EF4-FFF2-40B4-BE49-F238E27FC236}">
                <a16:creationId xmlns:a16="http://schemas.microsoft.com/office/drawing/2014/main" id="{EBAF125E-892C-D311-1AE9-30904125E4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28" y="7747814"/>
            <a:ext cx="2193440" cy="561155"/>
          </a:xfrm>
          <a:prstGeom prst="rect">
            <a:avLst/>
          </a:prstGeom>
        </p:spPr>
      </p:pic>
      <p:sp>
        <p:nvSpPr>
          <p:cNvPr id="13" name="Flussdiagramm: Alternativer Prozess 12">
            <a:extLst>
              <a:ext uri="{FF2B5EF4-FFF2-40B4-BE49-F238E27FC236}">
                <a16:creationId xmlns:a16="http://schemas.microsoft.com/office/drawing/2014/main" id="{0B69E9E7-9ADB-34CA-C1B9-3BB00BE4331D}"/>
              </a:ext>
            </a:extLst>
          </p:cNvPr>
          <p:cNvSpPr/>
          <p:nvPr/>
        </p:nvSpPr>
        <p:spPr>
          <a:xfrm>
            <a:off x="884493" y="6517404"/>
            <a:ext cx="2770121" cy="2255139"/>
          </a:xfrm>
          <a:prstGeom prst="flowChartAlternateProcess">
            <a:avLst/>
          </a:prstGeom>
          <a:noFill/>
          <a:ln w="3175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2601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90" name="3.5 CSS-Elementfluss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2</a:t>
            </a:r>
            <a:r>
              <a:rPr dirty="0"/>
              <a:t>.</a:t>
            </a:r>
            <a:r>
              <a:rPr lang="de-DE" dirty="0"/>
              <a:t>1</a:t>
            </a:r>
            <a:r>
              <a:rPr dirty="0"/>
              <a:t>	</a:t>
            </a:r>
            <a:r>
              <a:rPr lang="de-DE" dirty="0"/>
              <a:t>Ausstellungsprozess</a:t>
            </a:r>
            <a:endParaRPr dirty="0"/>
          </a:p>
          <a:p>
            <a:pPr lvl="2" indent="0" algn="l" defTabSz="1016000">
              <a:defRPr sz="4500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5D3E3F3-0027-B594-CC34-77CB87CC4325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pic>
        <p:nvPicPr>
          <p:cNvPr id="3" name="Grafik 2" descr="Ein Bild, das Text, Screenshot, parallel, Diagramm enthält.&#10;&#10;Automatisch generierte Beschreibung">
            <a:extLst>
              <a:ext uri="{FF2B5EF4-FFF2-40B4-BE49-F238E27FC236}">
                <a16:creationId xmlns:a16="http://schemas.microsoft.com/office/drawing/2014/main" id="{276AAC27-5469-9390-DA06-C6DDFC70C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7471"/>
            <a:ext cx="13144499" cy="1066105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7F9F908-9FB1-446F-3359-196DC4A74378}"/>
              </a:ext>
            </a:extLst>
          </p:cNvPr>
          <p:cNvSpPr/>
          <p:nvPr/>
        </p:nvSpPr>
        <p:spPr>
          <a:xfrm>
            <a:off x="3514757" y="8441202"/>
            <a:ext cx="8886793" cy="4076701"/>
          </a:xfrm>
          <a:prstGeom prst="rect">
            <a:avLst/>
          </a:prstGeom>
          <a:noFill/>
          <a:ln w="762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42843E8-54EF-7A30-4B12-76C0078E168E}"/>
              </a:ext>
            </a:extLst>
          </p:cNvPr>
          <p:cNvSpPr txBox="1"/>
          <p:nvPr/>
        </p:nvSpPr>
        <p:spPr>
          <a:xfrm>
            <a:off x="3514757" y="8441202"/>
            <a:ext cx="247361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30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Contribution: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97" name="3.5 CSS-Elementfluss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2</a:t>
            </a:r>
            <a:r>
              <a:rPr dirty="0"/>
              <a:t>.</a:t>
            </a:r>
            <a:r>
              <a:rPr lang="de-DE" dirty="0"/>
              <a:t>2</a:t>
            </a:r>
            <a:r>
              <a:rPr dirty="0"/>
              <a:t>	</a:t>
            </a:r>
            <a:r>
              <a:rPr lang="de-DE" dirty="0"/>
              <a:t>Verifizierungsprozess</a:t>
            </a:r>
            <a:endParaRPr dirty="0"/>
          </a:p>
          <a:p>
            <a:pPr lvl="2" indent="0" algn="l" defTabSz="1016000">
              <a:defRPr sz="4500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dirty="0"/>
              <a:t>	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E1C3E4-BD97-562E-11B4-89A6E11E0566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pic>
        <p:nvPicPr>
          <p:cNvPr id="3" name="Grafik 2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C61A698C-198D-6555-8222-0BFD3F4DE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766" y="2191109"/>
            <a:ext cx="14235335" cy="883648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7040686-D28F-C3A3-7758-2BD6E6916A14}"/>
              </a:ext>
            </a:extLst>
          </p:cNvPr>
          <p:cNvSpPr txBox="1"/>
          <p:nvPr/>
        </p:nvSpPr>
        <p:spPr>
          <a:xfrm>
            <a:off x="10550718" y="6380947"/>
            <a:ext cx="196560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5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Demo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97" name="3.5 CSS-Elementfluss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3.1 Outlook</a:t>
            </a:r>
            <a:endParaRPr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E1C3E4-BD97-562E-11B4-89A6E11E0566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3DA4C7E-15EF-6A75-0A6D-FD7536217CA7}"/>
              </a:ext>
            </a:extLst>
          </p:cNvPr>
          <p:cNvSpPr txBox="1"/>
          <p:nvPr/>
        </p:nvSpPr>
        <p:spPr>
          <a:xfrm>
            <a:off x="7369482" y="4800194"/>
            <a:ext cx="9141475" cy="3877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Verifikationsprozess mittels Website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de-D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4000" dirty="0"/>
              <a:t>Testen des Moodle Plugins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de-DE" sz="4000" dirty="0"/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4000" dirty="0"/>
              <a:t>Veröffentlichung des Moodle Plugins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317827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97" name="3.5 CSS-Elementfluss…"/>
          <p:cNvSpPr txBox="1"/>
          <p:nvPr/>
        </p:nvSpPr>
        <p:spPr>
          <a:xfrm>
            <a:off x="779657" y="508000"/>
            <a:ext cx="20471048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l" defTabSz="1016000">
              <a:defRPr sz="4500" b="1" cap="all">
                <a:solidFill>
                  <a:srgbClr val="C50E1F"/>
                </a:solidFill>
                <a:uFill>
                  <a:solidFill>
                    <a:srgbClr val="C50E1F"/>
                  </a:solidFill>
                </a:uFill>
              </a:defRPr>
            </a:pPr>
            <a:r>
              <a:rPr lang="de-DE" dirty="0"/>
              <a:t>3.2 Referenzen</a:t>
            </a:r>
            <a:endParaRPr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BE1C3E4-BD97-562E-11B4-89A6E11E0566}"/>
              </a:ext>
            </a:extLst>
          </p:cNvPr>
          <p:cNvSpPr txBox="1"/>
          <p:nvPr/>
        </p:nvSpPr>
        <p:spPr>
          <a:xfrm>
            <a:off x="779657" y="12734246"/>
            <a:ext cx="10417430" cy="55399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4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rPr>
              <a:t>MOODLE PLUGIN FÜR VC | JONAS KRAUSE | 25. SEPTEMBER 2023</a:t>
            </a:r>
          </a:p>
        </p:txBody>
      </p:sp>
      <p:sp>
        <p:nvSpPr>
          <p:cNvPr id="4" name="Arten von Knoten…">
            <a:extLst>
              <a:ext uri="{FF2B5EF4-FFF2-40B4-BE49-F238E27FC236}">
                <a16:creationId xmlns:a16="http://schemas.microsoft.com/office/drawing/2014/main" id="{A71F606D-4089-8BC8-994D-B2F1489AC593}"/>
              </a:ext>
            </a:extLst>
          </p:cNvPr>
          <p:cNvSpPr txBox="1"/>
          <p:nvPr/>
        </p:nvSpPr>
        <p:spPr>
          <a:xfrm>
            <a:off x="964745" y="10883670"/>
            <a:ext cx="22210143" cy="2369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/>
          <a:lstStyle/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endParaRPr lang="en-US" sz="2800" dirty="0"/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endParaRPr lang="en-US" sz="2800" dirty="0"/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 err="1"/>
              <a:t>Vidovič</a:t>
            </a:r>
            <a:r>
              <a:rPr lang="en-US" sz="2800" dirty="0"/>
              <a:t>, U., </a:t>
            </a:r>
            <a:r>
              <a:rPr lang="en-US" sz="2800" dirty="0" err="1"/>
              <a:t>Keršič</a:t>
            </a:r>
            <a:r>
              <a:rPr lang="en-US" sz="2800" dirty="0"/>
              <a:t>, V., &amp; </a:t>
            </a:r>
            <a:r>
              <a:rPr lang="en-US" sz="2800" dirty="0" err="1"/>
              <a:t>Turkanović</a:t>
            </a:r>
            <a:r>
              <a:rPr lang="en-US" sz="2800" dirty="0"/>
              <a:t>, M. (2022, July). Integrating Web3 Features into Moodle. In International Congress on Blockchain and Applications (pp. 434-443). Cham: Springer International Publishing.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 err="1"/>
              <a:t>Karataş</a:t>
            </a:r>
            <a:r>
              <a:rPr lang="en-US" sz="2800" dirty="0"/>
              <a:t>, E. (2018). Developing Ethereum blockchain-based document verification smart contract for Moodle learning management system. </a:t>
            </a:r>
            <a:r>
              <a:rPr lang="en-US" sz="2800" dirty="0" err="1"/>
              <a:t>Bilişim</a:t>
            </a:r>
            <a:r>
              <a:rPr lang="en-US" sz="2800" dirty="0"/>
              <a:t> </a:t>
            </a:r>
            <a:r>
              <a:rPr lang="en-US" sz="2800" dirty="0" err="1"/>
              <a:t>Teknolojileri</a:t>
            </a:r>
            <a:r>
              <a:rPr lang="en-US" sz="2800" dirty="0"/>
              <a:t> </a:t>
            </a:r>
            <a:r>
              <a:rPr lang="en-US" sz="2800" dirty="0" err="1"/>
              <a:t>Dergisi</a:t>
            </a:r>
            <a:r>
              <a:rPr lang="en-US" sz="2800" dirty="0"/>
              <a:t>, 11(4), 399-406.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 err="1"/>
              <a:t>Mikroyannidis</a:t>
            </a:r>
            <a:r>
              <a:rPr lang="en-US" sz="2800" dirty="0"/>
              <a:t>, A., Third, A., &amp; Domingue, J. (2020). A case study on the </a:t>
            </a:r>
            <a:r>
              <a:rPr lang="en-US" sz="2800" dirty="0" err="1"/>
              <a:t>decentralisation</a:t>
            </a:r>
            <a:r>
              <a:rPr lang="en-US" sz="2800" dirty="0"/>
              <a:t> of lifelong learning using blockchain technology. Journal of Interactive Media in Education, 2020(1), 1-10.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 err="1"/>
              <a:t>Jirgensons</a:t>
            </a:r>
            <a:r>
              <a:rPr lang="en-US" sz="2800" dirty="0"/>
              <a:t>, M., &amp; </a:t>
            </a:r>
            <a:r>
              <a:rPr lang="en-US" sz="2800" dirty="0" err="1"/>
              <a:t>Kapenieks</a:t>
            </a:r>
            <a:r>
              <a:rPr lang="en-US" sz="2800" dirty="0"/>
              <a:t>, J. (2018). Blockchain and the future of digital learning credential assessment and management. Journal of teacher education for sustainability, 20(1), 145-156.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/>
              <a:t>https://moodle.de/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/>
              <a:t>https://moodle.org/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/>
              <a:t>https://www.tu.berlin/zems/studium-lehre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/>
              <a:t>http://dev.greenlight.bcovrin.vonx.io/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/>
              <a:t>https://w3c-ccg.github.io/vc-ed-use-cases/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/>
              <a:t>https://w3c-ccg.github.io/vc-ed-models/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r>
              <a:rPr lang="en-US" sz="2800" dirty="0"/>
              <a:t>https://www.w3.org/TR/vc-data-model/</a:t>
            </a:r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endParaRPr lang="en-US" sz="2800" dirty="0"/>
          </a:p>
          <a:p>
            <a:pPr marL="304800" indent="-304800" algn="l" defTabSz="457200">
              <a:spcBef>
                <a:spcPts val="300"/>
              </a:spcBef>
              <a:buSzPct val="100000"/>
              <a:buFontTx/>
              <a:buChar char="•"/>
              <a:defRPr sz="3000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32224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7171"/>
      </a:accent1>
      <a:accent2>
        <a:srgbClr val="177191"/>
      </a:accent2>
      <a:accent3>
        <a:srgbClr val="8F8F8F"/>
      </a:accent3>
      <a:accent4>
        <a:srgbClr val="707070"/>
      </a:accent4>
      <a:accent5>
        <a:srgbClr val="BBBBBB"/>
      </a:accent5>
      <a:accent6>
        <a:srgbClr val="156683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635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7171"/>
      </a:accent1>
      <a:accent2>
        <a:srgbClr val="177191"/>
      </a:accent2>
      <a:accent3>
        <a:srgbClr val="8F8F8F"/>
      </a:accent3>
      <a:accent4>
        <a:srgbClr val="707070"/>
      </a:accent4>
      <a:accent5>
        <a:srgbClr val="BBBBBB"/>
      </a:accent5>
      <a:accent6>
        <a:srgbClr val="156683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63500" dist="254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63500" dist="254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1725</Words>
  <Application>Microsoft Office PowerPoint</Application>
  <PresentationFormat>Benutzerdefiniert</PresentationFormat>
  <Paragraphs>175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Avenir Roman</vt:lpstr>
      <vt:lpstr>Helvetica</vt:lpstr>
      <vt:lpstr>Slack-Lato</vt:lpstr>
      <vt:lpstr>Default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tandeu89</dc:creator>
  <cp:lastModifiedBy>Jonas Krause</cp:lastModifiedBy>
  <cp:revision>13</cp:revision>
  <dcterms:modified xsi:type="dcterms:W3CDTF">2023-09-23T11:03:42Z</dcterms:modified>
</cp:coreProperties>
</file>